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239625" cy="719931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Classic Bold" pitchFamily="2" charset="77"/>
      <p:regular r:id="rId11"/>
      <p:bold r:id="rId12"/>
    </p:embeddedFont>
    <p:embeddedFont>
      <p:font typeface="Montserrat Extra-Bold" pitchFamily="2" charset="77"/>
      <p:regular r:id="rId13"/>
      <p:bold r:id="rId14"/>
    </p:embeddedFont>
    <p:embeddedFont>
      <p:font typeface="Verdana Pro Black" panose="020B0604030504040204" pitchFamily="34" charset="0"/>
      <p:bold r:id="rId15"/>
      <p:italic r:id="rId16"/>
      <p:boldItalic r:id="rId17"/>
    </p:embeddedFont>
    <p:embeddedFont>
      <p:font typeface="Verdana Pro Cond" panose="020F0502020204030204" pitchFamily="34" charset="0"/>
      <p:regular r:id="rId18"/>
      <p:bold r:id="rId19"/>
      <p:italic r:id="rId20"/>
      <p:boldItalic r:id="rId21"/>
    </p:embeddedFont>
    <p:embeddedFont>
      <p:font typeface="Verdana Pro Cond SemiBold" panose="020B0604030504040204" pitchFamily="34" charset="0"/>
      <p:regular r:id="rId22"/>
      <p:bold r:id="rId23"/>
      <p:italic r:id="rId24"/>
      <p:boldItalic r:id="rId25"/>
    </p:embeddedFont>
    <p:embeddedFont>
      <p:font typeface="Verdana Pro SemiBold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1pPr>
    <a:lvl2pPr marL="360502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2pPr>
    <a:lvl3pPr marL="721004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3pPr>
    <a:lvl4pPr marL="1081507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4pPr>
    <a:lvl5pPr marL="1442009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5pPr>
    <a:lvl6pPr marL="1802511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6pPr>
    <a:lvl7pPr marL="2163013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7pPr>
    <a:lvl8pPr marL="2523515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8pPr>
    <a:lvl9pPr marL="2884018" algn="l" defTabSz="721004" rtl="0" eaLnBrk="1" latinLnBrk="0" hangingPunct="1">
      <a:defRPr sz="1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7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7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100" d="100"/>
          <a:sy n="100" d="100"/>
        </p:scale>
        <p:origin x="1432" y="416"/>
      </p:cViewPr>
      <p:guideLst>
        <p:guide orient="horz" pos="1517"/>
        <p:guide pos="2448"/>
        <p:guide pos="7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presProps" Target="presProps.xml"/><Relationship Id="rId8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39" y="1496512"/>
            <a:ext cx="6605512" cy="1032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79" y="2729851"/>
            <a:ext cx="5439833" cy="1231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113" y="192919"/>
            <a:ext cx="1748518" cy="411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559" y="192919"/>
            <a:ext cx="5116034" cy="411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70" y="3095616"/>
            <a:ext cx="6605512" cy="956786"/>
          </a:xfrm>
        </p:spPr>
        <p:txBody>
          <a:bodyPr anchor="t"/>
          <a:lstStyle>
            <a:lvl1pPr algn="l">
              <a:defRPr sz="28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70" y="2041814"/>
            <a:ext cx="6605512" cy="1053802"/>
          </a:xfrm>
        </p:spPr>
        <p:txBody>
          <a:bodyPr anchor="b"/>
          <a:lstStyle>
            <a:lvl1pPr marL="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1pPr>
            <a:lvl2pPr marL="321137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2pPr>
            <a:lvl3pPr marL="642275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3pPr>
            <a:lvl4pPr marL="963412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4pPr>
            <a:lvl5pPr marL="1284549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5pPr>
            <a:lvl6pPr marL="1605686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6pPr>
            <a:lvl7pPr marL="1926824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7pPr>
            <a:lvl8pPr marL="2247961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8pPr>
            <a:lvl9pPr marL="2569098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559" y="1124057"/>
            <a:ext cx="3432276" cy="3179251"/>
          </a:xfrm>
        </p:spPr>
        <p:txBody>
          <a:bodyPr/>
          <a:lstStyle>
            <a:lvl1pPr>
              <a:defRPr sz="1967"/>
            </a:lvl1pPr>
            <a:lvl2pPr>
              <a:defRPr sz="1686"/>
            </a:lvl2pPr>
            <a:lvl3pPr>
              <a:defRPr sz="1405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355" y="1124057"/>
            <a:ext cx="3432276" cy="3179251"/>
          </a:xfrm>
        </p:spPr>
        <p:txBody>
          <a:bodyPr/>
          <a:lstStyle>
            <a:lvl1pPr>
              <a:defRPr sz="1967"/>
            </a:lvl1pPr>
            <a:lvl2pPr>
              <a:defRPr sz="1686"/>
            </a:lvl2pPr>
            <a:lvl3pPr>
              <a:defRPr sz="1405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60" y="1078336"/>
            <a:ext cx="3433625" cy="449399"/>
          </a:xfrm>
        </p:spPr>
        <p:txBody>
          <a:bodyPr anchor="b"/>
          <a:lstStyle>
            <a:lvl1pPr marL="0" indent="0">
              <a:buNone/>
              <a:defRPr sz="1686" b="1"/>
            </a:lvl1pPr>
            <a:lvl2pPr marL="321137" indent="0">
              <a:buNone/>
              <a:defRPr sz="1405" b="1"/>
            </a:lvl2pPr>
            <a:lvl3pPr marL="642275" indent="0">
              <a:buNone/>
              <a:defRPr sz="1264" b="1"/>
            </a:lvl3pPr>
            <a:lvl4pPr marL="963412" indent="0">
              <a:buNone/>
              <a:defRPr sz="1124" b="1"/>
            </a:lvl4pPr>
            <a:lvl5pPr marL="1284549" indent="0">
              <a:buNone/>
              <a:defRPr sz="1124" b="1"/>
            </a:lvl5pPr>
            <a:lvl6pPr marL="1605686" indent="0">
              <a:buNone/>
              <a:defRPr sz="1124" b="1"/>
            </a:lvl6pPr>
            <a:lvl7pPr marL="1926824" indent="0">
              <a:buNone/>
              <a:defRPr sz="1124" b="1"/>
            </a:lvl7pPr>
            <a:lvl8pPr marL="2247961" indent="0">
              <a:buNone/>
              <a:defRPr sz="1124" b="1"/>
            </a:lvl8pPr>
            <a:lvl9pPr marL="2569098" indent="0">
              <a:buNone/>
              <a:defRPr sz="11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560" y="1527735"/>
            <a:ext cx="3433625" cy="2775572"/>
          </a:xfrm>
        </p:spPr>
        <p:txBody>
          <a:bodyPr/>
          <a:lstStyle>
            <a:lvl1pPr>
              <a:defRPr sz="1686"/>
            </a:lvl1pPr>
            <a:lvl2pPr>
              <a:defRPr sz="1405"/>
            </a:lvl2pPr>
            <a:lvl3pPr>
              <a:defRPr sz="1264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7657" y="1078336"/>
            <a:ext cx="3434974" cy="449399"/>
          </a:xfrm>
        </p:spPr>
        <p:txBody>
          <a:bodyPr anchor="b"/>
          <a:lstStyle>
            <a:lvl1pPr marL="0" indent="0">
              <a:buNone/>
              <a:defRPr sz="1686" b="1"/>
            </a:lvl1pPr>
            <a:lvl2pPr marL="321137" indent="0">
              <a:buNone/>
              <a:defRPr sz="1405" b="1"/>
            </a:lvl2pPr>
            <a:lvl3pPr marL="642275" indent="0">
              <a:buNone/>
              <a:defRPr sz="1264" b="1"/>
            </a:lvl3pPr>
            <a:lvl4pPr marL="963412" indent="0">
              <a:buNone/>
              <a:defRPr sz="1124" b="1"/>
            </a:lvl4pPr>
            <a:lvl5pPr marL="1284549" indent="0">
              <a:buNone/>
              <a:defRPr sz="1124" b="1"/>
            </a:lvl5pPr>
            <a:lvl6pPr marL="1605686" indent="0">
              <a:buNone/>
              <a:defRPr sz="1124" b="1"/>
            </a:lvl6pPr>
            <a:lvl7pPr marL="1926824" indent="0">
              <a:buNone/>
              <a:defRPr sz="1124" b="1"/>
            </a:lvl7pPr>
            <a:lvl8pPr marL="2247961" indent="0">
              <a:buNone/>
              <a:defRPr sz="1124" b="1"/>
            </a:lvl8pPr>
            <a:lvl9pPr marL="2569098" indent="0">
              <a:buNone/>
              <a:defRPr sz="11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7657" y="1527735"/>
            <a:ext cx="3434974" cy="2775572"/>
          </a:xfrm>
        </p:spPr>
        <p:txBody>
          <a:bodyPr/>
          <a:lstStyle>
            <a:lvl1pPr>
              <a:defRPr sz="1686"/>
            </a:lvl1pPr>
            <a:lvl2pPr>
              <a:defRPr sz="1405"/>
            </a:lvl2pPr>
            <a:lvl3pPr>
              <a:defRPr sz="1264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60" y="191803"/>
            <a:ext cx="2556668" cy="816279"/>
          </a:xfrm>
        </p:spPr>
        <p:txBody>
          <a:bodyPr anchor="b"/>
          <a:lstStyle>
            <a:lvl1pPr algn="l">
              <a:defRPr sz="14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320" y="191804"/>
            <a:ext cx="4344311" cy="4111504"/>
          </a:xfrm>
        </p:spPr>
        <p:txBody>
          <a:bodyPr/>
          <a:lstStyle>
            <a:lvl1pPr>
              <a:defRPr sz="2248"/>
            </a:lvl1pPr>
            <a:lvl2pPr>
              <a:defRPr sz="1967"/>
            </a:lvl2pPr>
            <a:lvl3pPr>
              <a:defRPr sz="1686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560" y="1008083"/>
            <a:ext cx="2556668" cy="3295225"/>
          </a:xfrm>
        </p:spPr>
        <p:txBody>
          <a:bodyPr/>
          <a:lstStyle>
            <a:lvl1pPr marL="0" indent="0">
              <a:buNone/>
              <a:defRPr sz="983"/>
            </a:lvl1pPr>
            <a:lvl2pPr marL="321137" indent="0">
              <a:buNone/>
              <a:defRPr sz="843"/>
            </a:lvl2pPr>
            <a:lvl3pPr marL="642275" indent="0">
              <a:buNone/>
              <a:defRPr sz="702"/>
            </a:lvl3pPr>
            <a:lvl4pPr marL="963412" indent="0">
              <a:buNone/>
              <a:defRPr sz="632"/>
            </a:lvl4pPr>
            <a:lvl5pPr marL="1284549" indent="0">
              <a:buNone/>
              <a:defRPr sz="632"/>
            </a:lvl5pPr>
            <a:lvl6pPr marL="1605686" indent="0">
              <a:buNone/>
              <a:defRPr sz="632"/>
            </a:lvl6pPr>
            <a:lvl7pPr marL="1926824" indent="0">
              <a:buNone/>
              <a:defRPr sz="632"/>
            </a:lvl7pPr>
            <a:lvl8pPr marL="2247961" indent="0">
              <a:buNone/>
              <a:defRPr sz="632"/>
            </a:lvl8pPr>
            <a:lvl9pPr marL="2569098" indent="0">
              <a:buNone/>
              <a:defRPr sz="6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208" y="3372169"/>
            <a:ext cx="4662714" cy="398104"/>
          </a:xfrm>
        </p:spPr>
        <p:txBody>
          <a:bodyPr anchor="b"/>
          <a:lstStyle>
            <a:lvl1pPr algn="l">
              <a:defRPr sz="14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208" y="430442"/>
            <a:ext cx="4662714" cy="2890430"/>
          </a:xfrm>
        </p:spPr>
        <p:txBody>
          <a:bodyPr/>
          <a:lstStyle>
            <a:lvl1pPr marL="0" indent="0">
              <a:buNone/>
              <a:defRPr sz="2248"/>
            </a:lvl1pPr>
            <a:lvl2pPr marL="321137" indent="0">
              <a:buNone/>
              <a:defRPr sz="1967"/>
            </a:lvl2pPr>
            <a:lvl3pPr marL="642275" indent="0">
              <a:buNone/>
              <a:defRPr sz="1686"/>
            </a:lvl3pPr>
            <a:lvl4pPr marL="963412" indent="0">
              <a:buNone/>
              <a:defRPr sz="1405"/>
            </a:lvl4pPr>
            <a:lvl5pPr marL="1284549" indent="0">
              <a:buNone/>
              <a:defRPr sz="1405"/>
            </a:lvl5pPr>
            <a:lvl6pPr marL="1605686" indent="0">
              <a:buNone/>
              <a:defRPr sz="1405"/>
            </a:lvl6pPr>
            <a:lvl7pPr marL="1926824" indent="0">
              <a:buNone/>
              <a:defRPr sz="1405"/>
            </a:lvl7pPr>
            <a:lvl8pPr marL="2247961" indent="0">
              <a:buNone/>
              <a:defRPr sz="1405"/>
            </a:lvl8pPr>
            <a:lvl9pPr marL="2569098" indent="0">
              <a:buNone/>
              <a:defRPr sz="14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208" y="3770273"/>
            <a:ext cx="4662714" cy="565373"/>
          </a:xfrm>
        </p:spPr>
        <p:txBody>
          <a:bodyPr/>
          <a:lstStyle>
            <a:lvl1pPr marL="0" indent="0">
              <a:buNone/>
              <a:defRPr sz="983"/>
            </a:lvl1pPr>
            <a:lvl2pPr marL="321137" indent="0">
              <a:buNone/>
              <a:defRPr sz="843"/>
            </a:lvl2pPr>
            <a:lvl3pPr marL="642275" indent="0">
              <a:buNone/>
              <a:defRPr sz="702"/>
            </a:lvl3pPr>
            <a:lvl4pPr marL="963412" indent="0">
              <a:buNone/>
              <a:defRPr sz="632"/>
            </a:lvl4pPr>
            <a:lvl5pPr marL="1284549" indent="0">
              <a:buNone/>
              <a:defRPr sz="632"/>
            </a:lvl5pPr>
            <a:lvl6pPr marL="1605686" indent="0">
              <a:buNone/>
              <a:defRPr sz="632"/>
            </a:lvl6pPr>
            <a:lvl7pPr marL="1926824" indent="0">
              <a:buNone/>
              <a:defRPr sz="632"/>
            </a:lvl7pPr>
            <a:lvl8pPr marL="2247961" indent="0">
              <a:buNone/>
              <a:defRPr sz="632"/>
            </a:lvl8pPr>
            <a:lvl9pPr marL="2569098" indent="0">
              <a:buNone/>
              <a:defRPr sz="6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560" y="192919"/>
            <a:ext cx="6994071" cy="80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60" y="1124057"/>
            <a:ext cx="6994071" cy="317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559" y="4465002"/>
            <a:ext cx="1813278" cy="256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157" y="4465002"/>
            <a:ext cx="2460877" cy="256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353" y="4465002"/>
            <a:ext cx="1813278" cy="256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2275" rtl="0" eaLnBrk="1" latinLnBrk="0" hangingPunct="1">
        <a:spcBef>
          <a:spcPct val="0"/>
        </a:spcBef>
        <a:buNone/>
        <a:defRPr sz="30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853" indent="-240853" algn="l" defTabSz="642275" rtl="0" eaLnBrk="1" latinLnBrk="0" hangingPunct="1">
        <a:spcBef>
          <a:spcPct val="20000"/>
        </a:spcBef>
        <a:buFont typeface="Arial" pitchFamily="34" charset="0"/>
        <a:buChar char="•"/>
        <a:defRPr sz="2248" kern="1200">
          <a:solidFill>
            <a:schemeClr val="tx1"/>
          </a:solidFill>
          <a:latin typeface="+mn-lt"/>
          <a:ea typeface="+mn-ea"/>
          <a:cs typeface="+mn-cs"/>
        </a:defRPr>
      </a:lvl1pPr>
      <a:lvl2pPr marL="521848" indent="-200711" algn="l" defTabSz="642275" rtl="0" eaLnBrk="1" latinLnBrk="0" hangingPunct="1">
        <a:spcBef>
          <a:spcPct val="20000"/>
        </a:spcBef>
        <a:buFont typeface="Arial" pitchFamily="34" charset="0"/>
        <a:buChar char="–"/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802843" indent="-160569" algn="l" defTabSz="642275" rtl="0" eaLnBrk="1" latinLnBrk="0" hangingPunct="1">
        <a:spcBef>
          <a:spcPct val="20000"/>
        </a:spcBef>
        <a:buFont typeface="Arial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1123980" indent="-160569" algn="l" defTabSz="642275" rtl="0" eaLnBrk="1" latinLnBrk="0" hangingPunct="1">
        <a:spcBef>
          <a:spcPct val="20000"/>
        </a:spcBef>
        <a:buFont typeface="Arial" pitchFamily="34" charset="0"/>
        <a:buChar char="–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45118" indent="-160569" algn="l" defTabSz="642275" rtl="0" eaLnBrk="1" latinLnBrk="0" hangingPunct="1">
        <a:spcBef>
          <a:spcPct val="20000"/>
        </a:spcBef>
        <a:buFont typeface="Arial" pitchFamily="34" charset="0"/>
        <a:buChar char="»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66255" indent="-160569" algn="l" defTabSz="642275" rtl="0" eaLnBrk="1" latinLnBrk="0" hangingPunct="1">
        <a:spcBef>
          <a:spcPct val="20000"/>
        </a:spcBef>
        <a:buFont typeface="Arial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087392" indent="-160569" algn="l" defTabSz="642275" rtl="0" eaLnBrk="1" latinLnBrk="0" hangingPunct="1">
        <a:spcBef>
          <a:spcPct val="20000"/>
        </a:spcBef>
        <a:buFont typeface="Arial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08530" indent="-160569" algn="l" defTabSz="642275" rtl="0" eaLnBrk="1" latinLnBrk="0" hangingPunct="1">
        <a:spcBef>
          <a:spcPct val="20000"/>
        </a:spcBef>
        <a:buFont typeface="Arial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29667" indent="-160569" algn="l" defTabSz="642275" rtl="0" eaLnBrk="1" latinLnBrk="0" hangingPunct="1">
        <a:spcBef>
          <a:spcPct val="20000"/>
        </a:spcBef>
        <a:buFont typeface="Arial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1pPr>
      <a:lvl2pPr marL="321137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2pPr>
      <a:lvl3pPr marL="642275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3pPr>
      <a:lvl4pPr marL="963412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4pPr>
      <a:lvl5pPr marL="1284549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5pPr>
      <a:lvl6pPr marL="1605686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6pPr>
      <a:lvl7pPr marL="1926824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7pPr>
      <a:lvl8pPr marL="2247961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8pPr>
      <a:lvl9pPr marL="2569098" algn="l" defTabSz="642275" rtl="0" eaLnBrk="1" latinLnBrk="0" hangingPunct="1">
        <a:defRPr sz="12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1"/>
            <a:ext cx="10116506" cy="7199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064" y="-70"/>
            <a:ext cx="6285798" cy="7199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4429" y="6100500"/>
            <a:ext cx="2813183" cy="70329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FA06DAC-B29E-E145-90FA-CDFC2AC6CB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253" y="-71"/>
            <a:ext cx="907811" cy="71993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35175" y="4768723"/>
            <a:ext cx="6618637" cy="108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56"/>
              </a:lnSpc>
            </a:pPr>
            <a:r>
              <a:rPr lang="en-US" sz="2000" dirty="0" err="1">
                <a:solidFill>
                  <a:srgbClr val="FFFFFF"/>
                </a:solidFill>
                <a:latin typeface="Verdana Pro Black" panose="020B0604030504040204" pitchFamily="34" charset="0"/>
                <a:cs typeface="Calibri" panose="020F0502020204030204" pitchFamily="34" charset="0"/>
              </a:rPr>
              <a:t>Analyse</a:t>
            </a:r>
            <a:r>
              <a:rPr lang="en-US" sz="2000" dirty="0">
                <a:solidFill>
                  <a:srgbClr val="FFFFFF"/>
                </a:solidFill>
                <a:latin typeface="Verdana Pro Black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 Pro Black" panose="020B0604030504040204" pitchFamily="34" charset="0"/>
                <a:cs typeface="Calibri" panose="020F0502020204030204" pitchFamily="34" charset="0"/>
              </a:rPr>
              <a:t>vidéo</a:t>
            </a:r>
            <a:r>
              <a:rPr lang="en-US" sz="2000" dirty="0">
                <a:solidFill>
                  <a:srgbClr val="FFFFFF"/>
                </a:solidFill>
                <a:latin typeface="Verdana Pro Black" panose="020B0604030504040204" pitchFamily="34" charset="0"/>
                <a:cs typeface="Calibri" panose="020F0502020204030204" pitchFamily="34" charset="0"/>
              </a:rPr>
              <a:t> par intelligence </a:t>
            </a:r>
            <a:r>
              <a:rPr lang="en-US" sz="2000" dirty="0" err="1">
                <a:solidFill>
                  <a:srgbClr val="FFFFFF"/>
                </a:solidFill>
                <a:latin typeface="Verdana Pro Black" panose="020B0604030504040204" pitchFamily="34" charset="0"/>
                <a:cs typeface="Calibri" panose="020F0502020204030204" pitchFamily="34" charset="0"/>
              </a:rPr>
              <a:t>artificielle</a:t>
            </a:r>
            <a:endParaRPr lang="en-US" sz="2000" dirty="0">
              <a:solidFill>
                <a:srgbClr val="FFFFFF"/>
              </a:solidFill>
              <a:latin typeface="Verdana Pro Black" panose="020B060403050404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533"/>
              </a:lnSpc>
            </a:pPr>
            <a:endParaRPr lang="en-US" sz="1615" spc="80" dirty="0">
              <a:solidFill>
                <a:srgbClr val="FFFFFF"/>
              </a:solidFill>
              <a:latin typeface="Montserrat Extra-Bold"/>
            </a:endParaRPr>
          </a:p>
          <a:p>
            <a:pPr algn="r">
              <a:spcBef>
                <a:spcPts val="600"/>
              </a:spcBef>
            </a:pP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Simplifiez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le </a:t>
            </a: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traitement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des </a:t>
            </a: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alarmes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video</a:t>
            </a:r>
          </a:p>
          <a:p>
            <a:pPr algn="r">
              <a:spcBef>
                <a:spcPts val="600"/>
              </a:spcBef>
            </a:pP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et </a:t>
            </a: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renforcez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la vigilance des </a:t>
            </a: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opérateurs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avec </a:t>
            </a:r>
            <a:r>
              <a:rPr lang="en-US" sz="1600" b="1" dirty="0" err="1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MyVideoAnalytics</a:t>
            </a: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9625" cy="7199314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670744" y="2609056"/>
            <a:ext cx="3300413" cy="4382158"/>
          </a:xfrm>
          <a:custGeom>
            <a:avLst/>
            <a:gdLst/>
            <a:ahLst/>
            <a:cxnLst/>
            <a:rect l="l" t="t" r="r" b="b"/>
            <a:pathLst>
              <a:path w="1240994" h="1927129">
                <a:moveTo>
                  <a:pt x="0" y="0"/>
                </a:moveTo>
                <a:lnTo>
                  <a:pt x="1240994" y="0"/>
                </a:lnTo>
                <a:lnTo>
                  <a:pt x="1240994" y="1927129"/>
                </a:lnTo>
                <a:lnTo>
                  <a:pt x="0" y="1927129"/>
                </a:lnTo>
                <a:close/>
              </a:path>
            </a:pathLst>
          </a:custGeom>
          <a:solidFill>
            <a:srgbClr val="FDFEFE">
              <a:alpha val="8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9295514" y="3828256"/>
            <a:ext cx="2169411" cy="265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0"/>
              </a:lnSpc>
            </a:pPr>
            <a:r>
              <a:rPr lang="en-US" sz="1966" b="1" spc="98" dirty="0">
                <a:solidFill>
                  <a:srgbClr val="5E87A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Horus + IA</a:t>
            </a:r>
          </a:p>
          <a:p>
            <a:pPr>
              <a:lnSpc>
                <a:spcPts val="1614"/>
              </a:lnSpc>
            </a:pPr>
            <a:endParaRPr lang="en-US" sz="1966" b="1" spc="98" dirty="0">
              <a:solidFill>
                <a:srgbClr val="5E87A0"/>
              </a:solidFill>
              <a:latin typeface="Verdana Pro Cond" panose="020F0502020204030204" pitchFamily="34" charset="0"/>
              <a:cs typeface="Verdana Pro Cond" panose="020F050202020403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Le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système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Télésurveillance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HORUS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s’enrichit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du module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d’intelligence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artificielle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MyVideoAnalytics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pour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sécuriser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et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faciliter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le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traitement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des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alarmes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vidéos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, des levées de doute et des rondes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vidéo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 par les </a:t>
            </a:r>
            <a:r>
              <a:rPr lang="en-US" sz="1400" b="1" dirty="0" err="1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opérateurs</a:t>
            </a:r>
            <a:r>
              <a:rPr lang="en-US" sz="1400" b="1" dirty="0">
                <a:solidFill>
                  <a:srgbClr val="000000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>
            <a:off x="9295514" y="3471878"/>
            <a:ext cx="816239" cy="0"/>
          </a:xfrm>
          <a:prstGeom prst="line">
            <a:avLst/>
          </a:prstGeom>
          <a:ln w="95250" cap="flat">
            <a:solidFill>
              <a:srgbClr val="5E87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670744" y="1156477"/>
            <a:ext cx="2721740" cy="441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769"/>
              </a:lnSpc>
            </a:pPr>
            <a:r>
              <a:rPr lang="en-US" sz="1400" dirty="0">
                <a:solidFill>
                  <a:srgbClr val="FFFFFF"/>
                </a:solidFill>
                <a:latin typeface="Verdana Pro Black" panose="020B0604030504040204" pitchFamily="34" charset="0"/>
              </a:rPr>
              <a:t>MYVIDEOANALYTICS LIBÈRE LES OPÉRATEURS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9625" cy="719931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177211" y="-1"/>
            <a:ext cx="4062413" cy="7203101"/>
          </a:xfrm>
          <a:custGeom>
            <a:avLst/>
            <a:gdLst/>
            <a:ahLst/>
            <a:cxnLst/>
            <a:rect l="l" t="t" r="r" b="b"/>
            <a:pathLst>
              <a:path w="1406879" h="3699497">
                <a:moveTo>
                  <a:pt x="0" y="0"/>
                </a:moveTo>
                <a:lnTo>
                  <a:pt x="1406879" y="0"/>
                </a:lnTo>
                <a:lnTo>
                  <a:pt x="1406879" y="3699497"/>
                </a:lnTo>
                <a:lnTo>
                  <a:pt x="0" y="3699497"/>
                </a:lnTo>
                <a:close/>
              </a:path>
            </a:pathLst>
          </a:custGeom>
          <a:solidFill>
            <a:srgbClr val="FFFFFF">
              <a:alpha val="7372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8482012" y="388932"/>
            <a:ext cx="3581400" cy="2905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400" b="1" spc="-63" dirty="0" err="1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Bénéfices</a:t>
            </a:r>
            <a:r>
              <a:rPr lang="en-US" sz="1400" b="1" spc="-63" dirty="0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400" b="1" spc="-63" dirty="0" err="1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fournisseur</a:t>
            </a:r>
            <a:endParaRPr lang="en-US" sz="1400" b="1" spc="-63" dirty="0">
              <a:solidFill>
                <a:srgbClr val="39469E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pPr>
              <a:lnSpc>
                <a:spcPts val="1159"/>
              </a:lnSpc>
            </a:pPr>
            <a:endParaRPr lang="en-US" sz="1200" b="1" spc="-63" dirty="0">
              <a:solidFill>
                <a:srgbClr val="39469E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Réduction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du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nombre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fausses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alarmes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vidéo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(+70% de faux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positifs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constatés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Assistance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à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l’analyse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des images de levée de doute et de rondes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virtuelles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pour simplifier le travail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l’opérateur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et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améliorer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la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qualité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des services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rendus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Module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installé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au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centre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télésurveillance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aucune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modification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nécessaire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sur les sites clients</a:t>
            </a: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Processus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automatique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d’enrichissement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la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séquence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vidéo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associée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à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une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alarme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Solution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totalement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intégrée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au poste de travail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l’opérateur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Disponibilité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d’enregistrements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pour justification des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prestations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auprès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des clients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6708" y="826786"/>
            <a:ext cx="491427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7"/>
              </a:lnSpc>
            </a:pPr>
            <a:r>
              <a:rPr lang="en-US" sz="2177" dirty="0">
                <a:solidFill>
                  <a:srgbClr val="FFFFFF"/>
                </a:solidFill>
                <a:latin typeface="Montserrat Extra-Bold"/>
              </a:rPr>
              <a:t>ANALYSE VIDÉO PAR INTELLIGENCE ARTIFICIELLE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5812" y="1905699"/>
            <a:ext cx="4204260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3"/>
              </a:lnSpc>
            </a:pP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MyVideoAnalytics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est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né du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partenariat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entre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AzurSoft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et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Videtics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.</a:t>
            </a:r>
          </a:p>
          <a:p>
            <a:pPr>
              <a:lnSpc>
                <a:spcPts val="1453"/>
              </a:lnSpc>
            </a:pPr>
            <a:endParaRPr lang="en-US" sz="1264" b="1" dirty="0">
              <a:solidFill>
                <a:srgbClr val="FFFFFF"/>
              </a:solidFill>
              <a:latin typeface="Verdana Pro SemiBold" panose="020B0604030504040204" pitchFamily="34" charset="0"/>
            </a:endParaRPr>
          </a:p>
          <a:p>
            <a:pPr>
              <a:lnSpc>
                <a:spcPts val="1453"/>
              </a:lnSpc>
            </a:pP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MyVideoAnalytics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permet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de : simplifier et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fiabiliser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le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traitement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des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alarmes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vidéo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,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faciliter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et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optimiser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le travail des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opérateurs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des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centres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de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télésurveillance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,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réduire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le temps de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traitement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,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offrir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un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outil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d'aide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à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 la </a:t>
            </a:r>
            <a:r>
              <a:rPr lang="en-US" sz="1264" b="1" dirty="0" err="1">
                <a:solidFill>
                  <a:srgbClr val="FFFFFF"/>
                </a:solidFill>
                <a:latin typeface="Verdana Pro SemiBold" panose="020B0604030504040204" pitchFamily="34" charset="0"/>
              </a:rPr>
              <a:t>décision</a:t>
            </a:r>
            <a:r>
              <a:rPr lang="en-US" sz="1264" b="1" dirty="0">
                <a:solidFill>
                  <a:srgbClr val="FFFFFF"/>
                </a:solidFill>
                <a:latin typeface="Verdana Pro SemiBold" panose="020B0604030504040204" pitchFamily="34" charset="0"/>
              </a:rPr>
              <a:t>.</a:t>
            </a:r>
          </a:p>
          <a:p>
            <a:pPr>
              <a:lnSpc>
                <a:spcPts val="1453"/>
              </a:lnSpc>
            </a:pPr>
            <a:endParaRPr lang="en-US" sz="1264" b="1" dirty="0">
              <a:solidFill>
                <a:srgbClr val="FFFFFF"/>
              </a:solidFill>
              <a:latin typeface="Verdana Pro SemiBold" panose="020B0604030504040204" pitchFamily="34" charset="0"/>
            </a:endParaRPr>
          </a:p>
          <a:p>
            <a:pPr>
              <a:lnSpc>
                <a:spcPts val="1453"/>
              </a:lnSpc>
            </a:pPr>
            <a:endParaRPr lang="en-US" sz="1264" b="1" dirty="0">
              <a:solidFill>
                <a:srgbClr val="FFFFFF"/>
              </a:solidFill>
              <a:latin typeface="Verdana Pro SemiBold" panose="020B060403050404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482012" y="3447256"/>
            <a:ext cx="495249" cy="0"/>
          </a:xfrm>
          <a:prstGeom prst="line">
            <a:avLst/>
          </a:prstGeom>
          <a:ln w="95250" cap="flat">
            <a:solidFill>
              <a:srgbClr val="3946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8482012" y="3588914"/>
            <a:ext cx="3581400" cy="105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400" b="1" spc="-63" dirty="0" err="1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Bénéfices</a:t>
            </a:r>
            <a:r>
              <a:rPr lang="en-US" sz="1400" b="1" spc="-63" dirty="0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client</a:t>
            </a:r>
          </a:p>
          <a:p>
            <a:pPr>
              <a:lnSpc>
                <a:spcPts val="1159"/>
              </a:lnSpc>
            </a:pPr>
            <a:endParaRPr lang="en-US" sz="1200" b="1" spc="-63" dirty="0">
              <a:solidFill>
                <a:srgbClr val="39469E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Assurance de la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prise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en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compte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l'évènement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par les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opérateurs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Respect des engagements</a:t>
            </a: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Amélioration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la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qualité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service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96708" y="631961"/>
            <a:ext cx="495249" cy="0"/>
          </a:xfrm>
          <a:prstGeom prst="line">
            <a:avLst/>
          </a:prstGeom>
          <a:ln w="95250" cap="flat">
            <a:solidFill>
              <a:srgbClr val="5866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96708" y="1553812"/>
            <a:ext cx="495249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85812" y="4742817"/>
            <a:ext cx="2616300" cy="10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4"/>
              </a:lnSpc>
            </a:pP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MYVIDEOANALYTICS PERMET DE RÉDUIRE</a:t>
            </a:r>
          </a:p>
          <a:p>
            <a:pPr>
              <a:lnSpc>
                <a:spcPts val="2064"/>
              </a:lnSpc>
            </a:pP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LE TEMPS DE TRAITEMENT</a:t>
            </a:r>
          </a:p>
          <a:p>
            <a:pPr>
              <a:lnSpc>
                <a:spcPts val="2064"/>
              </a:lnSpc>
            </a:pPr>
            <a:r>
              <a:rPr lang="en-US" sz="1600" b="1" dirty="0">
                <a:solidFill>
                  <a:srgbClr val="FFFFFF"/>
                </a:solidFill>
                <a:latin typeface="Verdana Pro Cond" panose="020F0502020204030204" pitchFamily="34" charset="0"/>
                <a:cs typeface="Verdana Pro Cond" panose="020F0502020204030204" pitchFamily="34" charset="0"/>
              </a:rPr>
              <a:t>DES ALARMES.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85812" y="4390930"/>
            <a:ext cx="495249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8482012" y="4895056"/>
            <a:ext cx="495249" cy="0"/>
          </a:xfrm>
          <a:prstGeom prst="line">
            <a:avLst/>
          </a:prstGeom>
          <a:ln w="95250" cap="flat">
            <a:solidFill>
              <a:srgbClr val="3946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8482012" y="5046062"/>
            <a:ext cx="3581400" cy="1797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400" b="1" spc="-63" dirty="0" err="1">
                <a:solidFill>
                  <a:srgbClr val="39469E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Fonctionnalités</a:t>
            </a:r>
            <a:endParaRPr lang="en-US" sz="1400" b="1" spc="-63" dirty="0">
              <a:solidFill>
                <a:srgbClr val="39469E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pPr>
              <a:lnSpc>
                <a:spcPts val="1159"/>
              </a:lnSpc>
            </a:pPr>
            <a:endParaRPr lang="en-US" sz="1200" b="1" spc="-63" dirty="0">
              <a:solidFill>
                <a:srgbClr val="39469E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spc="-63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spc="-63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Détection</a:t>
            </a:r>
            <a:r>
              <a:rPr lang="en-US" sz="1200" b="1" spc="-63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spc="-63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personnes</a:t>
            </a:r>
            <a:r>
              <a:rPr lang="en-US" sz="1200" b="1" spc="-63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et de </a:t>
            </a:r>
            <a:r>
              <a:rPr lang="en-US" sz="1200" b="1" spc="-63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véhicules</a:t>
            </a:r>
            <a:endParaRPr lang="en-US" sz="1200" b="1" spc="-63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Comptage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personnes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Présentation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directement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à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l'opérateur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dans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MyVidéoSuite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Auto-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enrichissement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par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déclaration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faux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positifs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ou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d'alarmes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qualifiés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par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l'opérateur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Réglage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du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seuil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détection</a:t>
            </a:r>
            <a:endParaRPr lang="en-US" sz="1200" b="1" dirty="0">
              <a:solidFill>
                <a:srgbClr val="000000"/>
              </a:solidFill>
              <a:latin typeface="Verdana Pro Cond SemiBold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- Ronde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vidéo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  <a:cs typeface="Futura Medium" panose="020B0602020204020303" pitchFamily="34" charset="-79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885" y="0"/>
            <a:ext cx="5380998" cy="34146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75" y="3591060"/>
            <a:ext cx="4719037" cy="320935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654482" y="398898"/>
            <a:ext cx="495249" cy="0"/>
          </a:xfrm>
          <a:prstGeom prst="line">
            <a:avLst/>
          </a:prstGeom>
          <a:ln w="95250" cap="flat">
            <a:solidFill>
              <a:srgbClr val="404A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654482" y="1807072"/>
            <a:ext cx="495249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599825" y="0"/>
            <a:ext cx="2639799" cy="7199314"/>
          </a:xfrm>
          <a:custGeom>
            <a:avLst/>
            <a:gdLst/>
            <a:ahLst/>
            <a:cxnLst/>
            <a:rect l="l" t="t" r="r" b="b"/>
            <a:pathLst>
              <a:path w="1334892" h="3618279">
                <a:moveTo>
                  <a:pt x="0" y="0"/>
                </a:moveTo>
                <a:lnTo>
                  <a:pt x="1334892" y="0"/>
                </a:lnTo>
                <a:lnTo>
                  <a:pt x="1334892" y="3618279"/>
                </a:lnTo>
                <a:lnTo>
                  <a:pt x="0" y="3618279"/>
                </a:lnTo>
                <a:close/>
              </a:path>
            </a:pathLst>
          </a:custGeom>
          <a:solidFill>
            <a:srgbClr val="404A8F"/>
          </a:solidFill>
        </p:spPr>
      </p:sp>
      <p:sp>
        <p:nvSpPr>
          <p:cNvPr id="7" name="AutoShape 7"/>
          <p:cNvSpPr/>
          <p:nvPr/>
        </p:nvSpPr>
        <p:spPr>
          <a:xfrm>
            <a:off x="7116675" y="3523456"/>
            <a:ext cx="495249" cy="0"/>
          </a:xfrm>
          <a:prstGeom prst="line">
            <a:avLst/>
          </a:prstGeom>
          <a:ln w="95250" cap="flat">
            <a:solidFill>
              <a:srgbClr val="A20D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116675" y="5733256"/>
            <a:ext cx="495249" cy="0"/>
          </a:xfrm>
          <a:prstGeom prst="line">
            <a:avLst/>
          </a:prstGeom>
          <a:ln w="95250" cap="flat">
            <a:solidFill>
              <a:srgbClr val="404A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4959626" y="2228055"/>
            <a:ext cx="2153786" cy="1583319"/>
          </a:xfrm>
          <a:custGeom>
            <a:avLst/>
            <a:gdLst/>
            <a:ahLst/>
            <a:cxnLst/>
            <a:rect l="l" t="t" r="r" b="b"/>
            <a:pathLst>
              <a:path w="793256" h="411201">
                <a:moveTo>
                  <a:pt x="0" y="0"/>
                </a:moveTo>
                <a:lnTo>
                  <a:pt x="793256" y="0"/>
                </a:lnTo>
                <a:lnTo>
                  <a:pt x="793256" y="411201"/>
                </a:lnTo>
                <a:lnTo>
                  <a:pt x="0" y="411201"/>
                </a:lnTo>
                <a:close/>
              </a:path>
            </a:pathLst>
          </a:custGeom>
          <a:solidFill>
            <a:srgbClr val="FFFFFF">
              <a:alpha val="86667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5128028" y="3980656"/>
            <a:ext cx="495249" cy="0"/>
          </a:xfrm>
          <a:prstGeom prst="line">
            <a:avLst/>
          </a:prstGeom>
          <a:ln w="95250" cap="flat">
            <a:solidFill>
              <a:srgbClr val="404A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952873" y="1542256"/>
            <a:ext cx="1933701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Configuration du </a:t>
            </a:r>
            <a:r>
              <a:rPr lang="en-US" sz="14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centre</a:t>
            </a:r>
            <a:r>
              <a:rPr lang="en-US" sz="14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4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télésurveillance</a:t>
            </a:r>
            <a:endParaRPr lang="en-US" sz="14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endParaRPr lang="en-US" sz="1200" b="1" spc="-73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endParaRPr lang="en-US" sz="1200" b="1" spc="-73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-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Système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Horus</a:t>
            </a:r>
          </a:p>
          <a:p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en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version 5 minimum.</a:t>
            </a:r>
          </a:p>
          <a:p>
            <a:endParaRPr lang="en-US" sz="12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- Frontal OSIRIS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multiprotocoles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IP,</a:t>
            </a: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reception des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alarmes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video.</a:t>
            </a:r>
          </a:p>
          <a:p>
            <a:endParaRPr lang="en-US" sz="12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-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MyVideoSuite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pour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l’affichage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Video.</a:t>
            </a:r>
          </a:p>
          <a:p>
            <a:endParaRPr lang="en-US" sz="12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-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Serveur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V-PERCEPTION, avec flux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simultanés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analysés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(8/20/30/50)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en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rapport au traffic du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centre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.</a:t>
            </a:r>
          </a:p>
          <a:p>
            <a:endParaRPr lang="en-US" sz="12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-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Licence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MyVideoAnalytics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pour dialogue avec le </a:t>
            </a:r>
            <a:r>
              <a:rPr lang="en-US" sz="1200" b="1" dirty="0" err="1">
                <a:solidFill>
                  <a:srgbClr val="FFFFFF"/>
                </a:solidFill>
                <a:latin typeface="Verdana Pro Cond SemiBold" panose="020B0604030504040204" pitchFamily="34" charset="0"/>
              </a:rPr>
              <a:t>serveur</a:t>
            </a:r>
            <a:r>
              <a:rPr lang="en-US" sz="1200" b="1" dirty="0">
                <a:solidFill>
                  <a:srgbClr val="FFFFFF"/>
                </a:solidFill>
                <a:latin typeface="Verdana Pro Cond SemiBold" panose="020B0604030504040204" pitchFamily="34" charset="0"/>
              </a:rPr>
              <a:t> V-PERCEPTION.</a:t>
            </a:r>
          </a:p>
          <a:p>
            <a:endParaRPr lang="en-US" sz="1200" b="1" dirty="0">
              <a:solidFill>
                <a:srgbClr val="FFFFFF"/>
              </a:solidFill>
              <a:latin typeface="Verdana Pro Cond SemiBold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4482" y="593722"/>
            <a:ext cx="348413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7"/>
              </a:lnSpc>
            </a:pPr>
            <a:r>
              <a:rPr lang="en-US" sz="2177" dirty="0">
                <a:solidFill>
                  <a:srgbClr val="000000"/>
                </a:solidFill>
                <a:latin typeface="Montserrat Extra-Bold"/>
              </a:rPr>
              <a:t>UNE ARCHITECTURE</a:t>
            </a:r>
          </a:p>
          <a:p>
            <a:pPr>
              <a:lnSpc>
                <a:spcPts val="2307"/>
              </a:lnSpc>
            </a:pPr>
            <a:r>
              <a:rPr lang="en-US" sz="2177" dirty="0">
                <a:solidFill>
                  <a:srgbClr val="404A8F"/>
                </a:solidFill>
                <a:latin typeface="Montserrat Extra-Bold"/>
              </a:rPr>
              <a:t>TOTALEMENT INTÉGRÉE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3586" y="1946430"/>
            <a:ext cx="264546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MyVideoAnalytics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repose sur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une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architecture simple et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efficace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qui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s'appuie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sur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une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configuration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aisée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pour les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centres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télésurveillance</a:t>
            </a:r>
            <a:r>
              <a:rPr lang="en-US" sz="12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9213" y="2380456"/>
            <a:ext cx="18771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404A8F"/>
                </a:solidFill>
                <a:latin typeface="Verdana Pro Cond SemiBold" panose="020B0604030504040204" pitchFamily="34" charset="0"/>
              </a:rPr>
              <a:t>Les installations des sites clients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envoient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les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alarmes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vidéo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, la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séquence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vidéo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ou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les images au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centre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télésurveillance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8028" y="4075580"/>
            <a:ext cx="187835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404A8F"/>
                </a:solidFill>
                <a:latin typeface="Verdana Pro Cond SemiBold" panose="020B0604030504040204" pitchFamily="34" charset="0"/>
              </a:rPr>
              <a:t>Horus</a:t>
            </a:r>
            <a:endParaRPr lang="en-US" sz="1100" b="1" dirty="0">
              <a:solidFill>
                <a:srgbClr val="404A8F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reçoit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les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alarmes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et les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séquences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vidéo</a:t>
            </a:r>
            <a:endParaRPr lang="en-US" sz="1100" b="1" dirty="0">
              <a:solidFill>
                <a:srgbClr val="000000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envoie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la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séquence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d’images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à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analyser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au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serveur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MyVideoAnalytics</a:t>
            </a:r>
            <a:endParaRPr lang="en-US" sz="1100" b="1" dirty="0">
              <a:solidFill>
                <a:srgbClr val="000000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reçoit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la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séquence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vidéo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enrichie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métadonnées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ainsi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que le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résultat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l’analyse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vidéo</a:t>
            </a:r>
            <a:endParaRPr lang="en-US" sz="1100" b="1" dirty="0">
              <a:solidFill>
                <a:srgbClr val="000000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distribue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les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alarmes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aux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opérateurs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du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centre</a:t>
            </a:r>
            <a:endParaRPr lang="en-US" sz="1100" b="1" dirty="0">
              <a:solidFill>
                <a:srgbClr val="000000"/>
              </a:solidFill>
              <a:latin typeface="Verdana Pro Cond SemiBold" panose="020B060403050404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13412" y="3685126"/>
            <a:ext cx="2153786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spc="-56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Le </a:t>
            </a:r>
            <a:r>
              <a:rPr lang="en-US" sz="1400" b="1" spc="-56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serveur</a:t>
            </a:r>
            <a:r>
              <a:rPr lang="en-US" sz="1400" b="1" spc="-56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400" b="1" spc="-56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MyVideoAnalytics</a:t>
            </a:r>
            <a:endParaRPr lang="en-US" sz="1400" b="1" spc="-56" dirty="0">
              <a:solidFill>
                <a:srgbClr val="A20D0D"/>
              </a:solidFill>
              <a:latin typeface="Verdana Pro Cond SemiBold" panose="020B0604030504040204" pitchFamily="34" charset="0"/>
            </a:endParaRPr>
          </a:p>
          <a:p>
            <a:endParaRPr lang="en-US" sz="1100" b="1" spc="-56" dirty="0">
              <a:solidFill>
                <a:srgbClr val="A20D0D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spc="-60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&gt;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reçoit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les images de levée de doute</a:t>
            </a:r>
          </a:p>
          <a:p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réalise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une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analyse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des images</a:t>
            </a:r>
          </a:p>
          <a:p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renvoie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l’image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enrichie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métadonnées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ainsi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que le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résultat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de 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l’analyse</a:t>
            </a:r>
            <a:endParaRPr lang="en-US" sz="1100" b="1" dirty="0">
              <a:solidFill>
                <a:srgbClr val="A20D0D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&gt; auto-</a:t>
            </a:r>
            <a:r>
              <a:rPr lang="en-US" sz="1100" b="1" dirty="0" err="1">
                <a:solidFill>
                  <a:srgbClr val="A20D0D"/>
                </a:solidFill>
                <a:latin typeface="Verdana Pro Cond SemiBold" panose="020B0604030504040204" pitchFamily="34" charset="0"/>
              </a:rPr>
              <a:t>enrichissement</a:t>
            </a:r>
            <a:r>
              <a:rPr lang="en-US" sz="1100" b="1" dirty="0">
                <a:solidFill>
                  <a:srgbClr val="A20D0D"/>
                </a:solidFill>
                <a:latin typeface="Verdana Pro Cond SemiBold" panose="020B0604030504040204" pitchFamily="34" charset="0"/>
              </a:rPr>
              <a:t> par 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3412" y="5834837"/>
            <a:ext cx="215378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"/>
              </a:lnSpc>
            </a:pPr>
            <a:r>
              <a:rPr lang="en-US" sz="1404" b="1" spc="-70" dirty="0" err="1">
                <a:solidFill>
                  <a:srgbClr val="404A8F"/>
                </a:solidFill>
                <a:latin typeface="Verdana Pro Cond SemiBold" panose="020B0604030504040204" pitchFamily="34" charset="0"/>
              </a:rPr>
              <a:t>Opérateur</a:t>
            </a:r>
            <a:endParaRPr lang="en-US" sz="1404" b="1" spc="-70" dirty="0">
              <a:solidFill>
                <a:srgbClr val="404A8F"/>
              </a:solidFill>
              <a:latin typeface="Verdana Pro Cond SemiBold" panose="020B0604030504040204" pitchFamily="34" charset="0"/>
            </a:endParaRPr>
          </a:p>
          <a:p>
            <a:endParaRPr lang="en-US" sz="1100" b="1" dirty="0">
              <a:solidFill>
                <a:srgbClr val="404A8F"/>
              </a:solidFill>
              <a:latin typeface="Verdana Pro Cond SemiBold" panose="020B060403050404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&gt;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l’opérateur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accepte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et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prend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en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charge les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évènements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qui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lui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sont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presentés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qualifiés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sur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MyElarmManager</a:t>
            </a:r>
            <a:r>
              <a:rPr lang="en-US" sz="1100" b="1" dirty="0">
                <a:solidFill>
                  <a:srgbClr val="000000"/>
                </a:solidFill>
                <a:latin typeface="Verdana Pro Cond SemiBold" panose="020B0604030504040204" pitchFamily="34" charset="0"/>
              </a:rPr>
              <a:t> et </a:t>
            </a:r>
            <a:r>
              <a:rPr lang="en-US" sz="1100" b="1" dirty="0" err="1">
                <a:solidFill>
                  <a:srgbClr val="000000"/>
                </a:solidFill>
                <a:latin typeface="Verdana Pro Cond SemiBold" panose="020B0604030504040204" pitchFamily="34" charset="0"/>
              </a:rPr>
              <a:t>MyVideoSuite</a:t>
            </a:r>
            <a:endParaRPr lang="en-US" sz="1100" b="1" dirty="0">
              <a:solidFill>
                <a:srgbClr val="000000"/>
              </a:solidFill>
              <a:latin typeface="Verdana Pro Cond SemiBold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558" y="-1"/>
            <a:ext cx="11763853" cy="83716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1"/>
            <a:ext cx="6285798" cy="8002207"/>
            <a:chOff x="0" y="0"/>
            <a:chExt cx="11931234" cy="1518919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931234" cy="1518919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4776" y="4992144"/>
            <a:ext cx="2418703" cy="6046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93445" y="5603510"/>
            <a:ext cx="2981365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4"/>
              </a:lnSpc>
            </a:pPr>
            <a:r>
              <a:rPr lang="en-US" sz="1334" spc="66">
                <a:solidFill>
                  <a:srgbClr val="FFFFFF"/>
                </a:solidFill>
                <a:latin typeface="Montserrat Classic Bold"/>
              </a:rPr>
              <a:t>www.azursoft.com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484</Words>
  <Application>Microsoft Macintosh PowerPoint</Application>
  <PresentationFormat>Personnalisé</PresentationFormat>
  <Paragraphs>70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Verdana Pro Cond SemiBold</vt:lpstr>
      <vt:lpstr>Montserrat Extra-Bold</vt:lpstr>
      <vt:lpstr>Verdana Pro SemiBold</vt:lpstr>
      <vt:lpstr>Montserrat Classic Bold</vt:lpstr>
      <vt:lpstr>Verdana Pro Cond</vt:lpstr>
      <vt:lpstr>Calibri</vt:lpstr>
      <vt:lpstr>Arial</vt:lpstr>
      <vt:lpstr>Verdana Pro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AzurSoft X Videtics MyVideoAnalytics  V5</dc:title>
  <cp:lastModifiedBy>Sandrine Legrand-Diez</cp:lastModifiedBy>
  <cp:revision>4</cp:revision>
  <dcterms:created xsi:type="dcterms:W3CDTF">2006-08-16T00:00:00Z</dcterms:created>
  <dcterms:modified xsi:type="dcterms:W3CDTF">2022-04-06T16:22:28Z</dcterms:modified>
  <dc:identifier>DAE9CMWxC_w</dc:identifier>
</cp:coreProperties>
</file>